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4"/>
  </p:notesMasterIdLst>
  <p:sldIdLst>
    <p:sldId id="256" r:id="rId2"/>
    <p:sldId id="263" r:id="rId3"/>
    <p:sldId id="257" r:id="rId4"/>
    <p:sldId id="258" r:id="rId5"/>
    <p:sldId id="260" r:id="rId6"/>
    <p:sldId id="270" r:id="rId7"/>
    <p:sldId id="279" r:id="rId8"/>
    <p:sldId id="272" r:id="rId9"/>
    <p:sldId id="273" r:id="rId10"/>
    <p:sldId id="275" r:id="rId11"/>
    <p:sldId id="265" r:id="rId12"/>
    <p:sldId id="262" r:id="rId13"/>
    <p:sldId id="261" r:id="rId14"/>
    <p:sldId id="274" r:id="rId15"/>
    <p:sldId id="278" r:id="rId16"/>
    <p:sldId id="267" r:id="rId17"/>
    <p:sldId id="266" r:id="rId18"/>
    <p:sldId id="264" r:id="rId19"/>
    <p:sldId id="268" r:id="rId20"/>
    <p:sldId id="269"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0719" autoAdjust="0"/>
  </p:normalViewPr>
  <p:slideViewPr>
    <p:cSldViewPr snapToGrid="0">
      <p:cViewPr varScale="1">
        <p:scale>
          <a:sx n="75" d="100"/>
          <a:sy n="75" d="100"/>
        </p:scale>
        <p:origin x="974"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509EA-0678-4B26-BBA0-4CEE547C708F}"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207AA-E739-4B33-AE9E-B49B18FD27E3}" type="slidenum">
              <a:rPr lang="en-US" smtClean="0"/>
              <a:t>‹#›</a:t>
            </a:fld>
            <a:endParaRPr lang="en-US"/>
          </a:p>
        </p:txBody>
      </p:sp>
    </p:spTree>
    <p:extLst>
      <p:ext uri="{BB962C8B-B14F-4D97-AF65-F5344CB8AC3E}">
        <p14:creationId xmlns:p14="http://schemas.microsoft.com/office/powerpoint/2010/main" val="289963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207AA-E739-4B33-AE9E-B49B18FD27E3}" type="slidenum">
              <a:rPr lang="en-US" smtClean="0"/>
              <a:t>2</a:t>
            </a:fld>
            <a:endParaRPr lang="en-US"/>
          </a:p>
        </p:txBody>
      </p:sp>
    </p:spTree>
    <p:extLst>
      <p:ext uri="{BB962C8B-B14F-4D97-AF65-F5344CB8AC3E}">
        <p14:creationId xmlns:p14="http://schemas.microsoft.com/office/powerpoint/2010/main" val="348594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Иргэн Ц.Алтангэрэл 74 м2,</a:t>
            </a:r>
            <a:r>
              <a:rPr lang="mn-MN" baseline="0" dirty="0"/>
              <a:t> Д.Жамбалсүрэн 67 м2  5 өрөө гал тогоо бүхий байрыг худалдаж авсан.</a:t>
            </a:r>
            <a:endParaRPr lang="en-US" dirty="0"/>
          </a:p>
        </p:txBody>
      </p:sp>
      <p:sp>
        <p:nvSpPr>
          <p:cNvPr id="4" name="Slide Number Placeholder 3"/>
          <p:cNvSpPr>
            <a:spLocks noGrp="1"/>
          </p:cNvSpPr>
          <p:nvPr>
            <p:ph type="sldNum" sz="quarter" idx="10"/>
          </p:nvPr>
        </p:nvSpPr>
        <p:spPr/>
        <p:txBody>
          <a:bodyPr/>
          <a:lstStyle/>
          <a:p>
            <a:fld id="{43C207AA-E739-4B33-AE9E-B49B18FD27E3}" type="slidenum">
              <a:rPr lang="en-US" smtClean="0"/>
              <a:t>8</a:t>
            </a:fld>
            <a:endParaRPr lang="en-US"/>
          </a:p>
        </p:txBody>
      </p:sp>
    </p:spTree>
    <p:extLst>
      <p:ext uri="{BB962C8B-B14F-4D97-AF65-F5344CB8AC3E}">
        <p14:creationId xmlns:p14="http://schemas.microsoft.com/office/powerpoint/2010/main" val="360667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207AA-E739-4B33-AE9E-B49B18FD27E3}" type="slidenum">
              <a:rPr lang="en-US" smtClean="0"/>
              <a:t>21</a:t>
            </a:fld>
            <a:endParaRPr lang="en-US"/>
          </a:p>
        </p:txBody>
      </p:sp>
    </p:spTree>
    <p:extLst>
      <p:ext uri="{BB962C8B-B14F-4D97-AF65-F5344CB8AC3E}">
        <p14:creationId xmlns:p14="http://schemas.microsoft.com/office/powerpoint/2010/main" val="1863807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86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7AF03D97-709C-4C47-96C2-59DF815E0C22}"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217111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279421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4685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1480277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88109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360622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485882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175442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184504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F03D97-709C-4C47-96C2-59DF815E0C2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60794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F03D97-709C-4C47-96C2-59DF815E0C22}"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180484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F03D97-709C-4C47-96C2-59DF815E0C22}" type="datetimeFigureOut">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2801084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F03D97-709C-4C47-96C2-59DF815E0C22}"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125297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F03D97-709C-4C47-96C2-59DF815E0C22}" type="datetimeFigureOut">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248911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AF03D97-709C-4C47-96C2-59DF815E0C22}"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41551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AF03D97-709C-4C47-96C2-59DF815E0C22}"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048F14-6CF7-46DD-A9EB-83919028F4A7}" type="slidenum">
              <a:rPr lang="en-US" smtClean="0"/>
              <a:t>‹#›</a:t>
            </a:fld>
            <a:endParaRPr lang="en-US"/>
          </a:p>
        </p:txBody>
      </p:sp>
    </p:spTree>
    <p:extLst>
      <p:ext uri="{BB962C8B-B14F-4D97-AF65-F5344CB8AC3E}">
        <p14:creationId xmlns:p14="http://schemas.microsoft.com/office/powerpoint/2010/main" val="3591950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AF03D97-709C-4C47-96C2-59DF815E0C22}" type="datetimeFigureOut">
              <a:rPr lang="en-US" smtClean="0"/>
              <a:t>1/4/2024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9F048F14-6CF7-46DD-A9EB-83919028F4A7}" type="slidenum">
              <a:rPr lang="en-US" smtClean="0"/>
              <a:t>‹#›</a:t>
            </a:fld>
            <a:endParaRPr lang="en-US"/>
          </a:p>
        </p:txBody>
      </p:sp>
    </p:spTree>
    <p:extLst>
      <p:ext uri="{BB962C8B-B14F-4D97-AF65-F5344CB8AC3E}">
        <p14:creationId xmlns:p14="http://schemas.microsoft.com/office/powerpoint/2010/main" val="322239109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42038"/>
            <a:ext cx="9144000" cy="3947747"/>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7" name="Rectangle 6"/>
          <p:cNvSpPr/>
          <p:nvPr/>
        </p:nvSpPr>
        <p:spPr>
          <a:xfrm>
            <a:off x="1139338" y="1688145"/>
            <a:ext cx="9253360" cy="2400657"/>
          </a:xfrm>
          <a:prstGeom prst="rect">
            <a:avLst/>
          </a:prstGeom>
        </p:spPr>
        <p:txBody>
          <a:bodyPr wrap="square">
            <a:spAutoFit/>
          </a:bodyPr>
          <a:lstStyle/>
          <a:p>
            <a:pPr algn="ctr"/>
            <a:r>
              <a:rPr lang="mn-MN" sz="4800" b="1" dirty="0">
                <a:solidFill>
                  <a:schemeClr val="bg1"/>
                </a:solidFill>
                <a:latin typeface="Arial" panose="020B0604020202020204" pitchFamily="34" charset="0"/>
                <a:cs typeface="Arial" panose="020B0604020202020204" pitchFamily="34" charset="0"/>
              </a:rPr>
              <a:t>2023 оны </a:t>
            </a:r>
            <a:r>
              <a:rPr lang="mn-MN" sz="4000" b="1" dirty="0">
                <a:solidFill>
                  <a:schemeClr val="bg1"/>
                </a:solidFill>
                <a:latin typeface="Arial" panose="020B0604020202020204" pitchFamily="34" charset="0"/>
                <a:cs typeface="Arial" panose="020B0604020202020204" pitchFamily="34" charset="0"/>
              </a:rPr>
              <a:t>ОНХС-ийн</a:t>
            </a:r>
            <a:r>
              <a:rPr lang="mn-MN" sz="4800" b="1" dirty="0">
                <a:solidFill>
                  <a:schemeClr val="bg1"/>
                </a:solidFill>
                <a:latin typeface="Arial" panose="020B0604020202020204" pitchFamily="34" charset="0"/>
                <a:cs typeface="Arial" panose="020B0604020202020204" pitchFamily="34" charset="0"/>
              </a:rPr>
              <a:t> хөрөнгө оруулалтаар </a:t>
            </a:r>
            <a:r>
              <a:rPr lang="mn-MN" sz="5400" b="1" dirty="0">
                <a:solidFill>
                  <a:schemeClr val="bg1"/>
                </a:solidFill>
                <a:latin typeface="Times New Roman" panose="02020603050405020304" pitchFamily="18" charset="0"/>
                <a:cs typeface="Times New Roman" panose="02020603050405020304" pitchFamily="18" charset="0"/>
              </a:rPr>
              <a:t>хийгдсэн </a:t>
            </a:r>
            <a:r>
              <a:rPr lang="mn-MN" sz="4800" b="1" dirty="0">
                <a:solidFill>
                  <a:schemeClr val="bg1"/>
                </a:solidFill>
                <a:latin typeface="Arial" panose="020B0604020202020204" pitchFamily="34" charset="0"/>
                <a:cs typeface="Arial" panose="020B0604020202020204" pitchFamily="34" charset="0"/>
              </a:rPr>
              <a:t>ажил түүний хэрэгжилт</a:t>
            </a:r>
            <a:endParaRPr lang="en-US" sz="4800" b="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2" y="0"/>
            <a:ext cx="1868884" cy="1594745"/>
          </a:xfrm>
          <a:prstGeom prst="rect">
            <a:avLst/>
          </a:prstGeom>
        </p:spPr>
      </p:pic>
      <p:pic>
        <p:nvPicPr>
          <p:cNvPr id="4" name="Picture 3">
            <a:extLst>
              <a:ext uri="{FF2B5EF4-FFF2-40B4-BE49-F238E27FC236}">
                <a16:creationId xmlns:a16="http://schemas.microsoft.com/office/drawing/2014/main" id="{23B12234-64BF-F89B-636F-212F31E9B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762" y="48720"/>
            <a:ext cx="2048335" cy="1449945"/>
          </a:xfrm>
          <a:prstGeom prst="rect">
            <a:avLst/>
          </a:prstGeom>
        </p:spPr>
      </p:pic>
      <p:pic>
        <p:nvPicPr>
          <p:cNvPr id="6" name="Picture 5">
            <a:extLst>
              <a:ext uri="{FF2B5EF4-FFF2-40B4-BE49-F238E27FC236}">
                <a16:creationId xmlns:a16="http://schemas.microsoft.com/office/drawing/2014/main" id="{45BC2104-DA0D-70DC-12A7-F071D2606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0916" y="4182201"/>
            <a:ext cx="7610168" cy="2479153"/>
          </a:xfrm>
          <a:prstGeom prst="rect">
            <a:avLst/>
          </a:prstGeom>
        </p:spPr>
      </p:pic>
    </p:spTree>
    <p:extLst>
      <p:ext uri="{BB962C8B-B14F-4D97-AF65-F5344CB8AC3E}">
        <p14:creationId xmlns:p14="http://schemas.microsoft.com/office/powerpoint/2010/main" val="3104571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400" dirty="0">
                <a:latin typeface="Arial" panose="020B0604020202020204" pitchFamily="34" charset="0"/>
                <a:cs typeface="Arial" panose="020B0604020202020204" pitchFamily="34" charset="0"/>
              </a:rPr>
              <a:t>Зураг төсвийн дагуу засварлах.</a:t>
            </a:r>
            <a:endParaRPr lang="en-US" sz="24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493" y="452252"/>
            <a:ext cx="5973642" cy="44802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6135" y="452252"/>
            <a:ext cx="5856414" cy="4392310"/>
          </a:xfrm>
          <a:prstGeom prst="rect">
            <a:avLst/>
          </a:prstGeom>
        </p:spPr>
      </p:pic>
    </p:spTree>
    <p:extLst>
      <p:ext uri="{BB962C8B-B14F-4D97-AF65-F5344CB8AC3E}">
        <p14:creationId xmlns:p14="http://schemas.microsoft.com/office/powerpoint/2010/main" val="361532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14271"/>
            <a:ext cx="11264534" cy="1507067"/>
          </a:xfrm>
        </p:spPr>
        <p:txBody>
          <a:bodyPr>
            <a:normAutofit/>
          </a:bodyPr>
          <a:lstStyle/>
          <a:p>
            <a:r>
              <a:rPr lang="mn-MN" sz="2800" dirty="0">
                <a:solidFill>
                  <a:schemeClr val="bg1"/>
                </a:solidFill>
                <a:latin typeface="Arial" panose="020B0604020202020204" pitchFamily="34" charset="0"/>
                <a:cs typeface="Arial" panose="020B0604020202020204" pitchFamily="34" charset="0"/>
              </a:rPr>
              <a:t>Багийн төвийн дотоод тохижилт /ширээ сандал/ ажлыг “Борхын цагаан овоо” ХХК 10,000,000 төгрөгөөр хийж гүйцэтгэв.</a:t>
            </a:r>
            <a:endParaRPr lang="en-US" sz="2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84773" y="1591040"/>
            <a:ext cx="3621845" cy="271718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7479" y="1591041"/>
            <a:ext cx="3283927" cy="4378569"/>
          </a:xfrm>
          <a:prstGeom prst="rect">
            <a:avLst/>
          </a:prstGeom>
        </p:spPr>
      </p:pic>
      <p:sp>
        <p:nvSpPr>
          <p:cNvPr id="7" name="Rectangle 6"/>
          <p:cNvSpPr/>
          <p:nvPr/>
        </p:nvSpPr>
        <p:spPr>
          <a:xfrm>
            <a:off x="684212" y="4378543"/>
            <a:ext cx="9787236" cy="1754326"/>
          </a:xfrm>
          <a:prstGeom prst="rect">
            <a:avLst/>
          </a:prstGeom>
        </p:spPr>
        <p:txBody>
          <a:bodyPr wrap="square">
            <a:spAutoFit/>
          </a:bodyPr>
          <a:lstStyle/>
          <a:p>
            <a:r>
              <a:rPr lang="mn-MN" dirty="0">
                <a:latin typeface="Arial" panose="020B0604020202020204" pitchFamily="34" charset="0"/>
              </a:rPr>
              <a:t>1.</a:t>
            </a:r>
            <a:r>
              <a:rPr lang="ru-RU" dirty="0">
                <a:latin typeface="Arial" panose="020B0604020202020204" pitchFamily="34" charset="0"/>
              </a:rPr>
              <a:t>Ажлын ширээ 4ш / оффис 140х70 хэмжээтэй /</a:t>
            </a:r>
            <a:endParaRPr lang="mn-MN" dirty="0">
              <a:latin typeface="Arial" panose="020B0604020202020204" pitchFamily="34" charset="0"/>
            </a:endParaRPr>
          </a:p>
          <a:p>
            <a:r>
              <a:rPr lang="mn-MN" dirty="0">
                <a:latin typeface="Arial" panose="020B0604020202020204" pitchFamily="34" charset="0"/>
              </a:rPr>
              <a:t>2.</a:t>
            </a:r>
            <a:r>
              <a:rPr lang="mn-MN" dirty="0"/>
              <a:t> Шкаф 4ш</a:t>
            </a:r>
          </a:p>
          <a:p>
            <a:r>
              <a:rPr lang="mn-MN" dirty="0"/>
              <a:t>3.  Сандал 20ш</a:t>
            </a:r>
          </a:p>
          <a:p>
            <a:r>
              <a:rPr lang="mn-MN" dirty="0"/>
              <a:t>4.  Сандал 4ш оффис</a:t>
            </a:r>
          </a:p>
          <a:p>
            <a:r>
              <a:rPr lang="mn-MN" dirty="0"/>
              <a:t>5. Номын тавиур 2ш</a:t>
            </a:r>
          </a:p>
          <a:p>
            <a:r>
              <a:rPr lang="mn-MN" dirty="0"/>
              <a:t>6. Хурлын ширээ 1ш</a:t>
            </a:r>
            <a:endParaRPr lang="en-US" dirty="0"/>
          </a:p>
        </p:txBody>
      </p:sp>
      <p:pic>
        <p:nvPicPr>
          <p:cNvPr id="10" name="Content Placeholder 9">
            <a:extLst>
              <a:ext uri="{FF2B5EF4-FFF2-40B4-BE49-F238E27FC236}">
                <a16:creationId xmlns:a16="http://schemas.microsoft.com/office/drawing/2014/main" id="{1621C93C-8776-8177-2948-FAB67DD7479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1613" y="1588135"/>
            <a:ext cx="4055819" cy="2717189"/>
          </a:xfrm>
        </p:spPr>
      </p:pic>
      <p:pic>
        <p:nvPicPr>
          <p:cNvPr id="12" name="Picture 11">
            <a:extLst>
              <a:ext uri="{FF2B5EF4-FFF2-40B4-BE49-F238E27FC236}">
                <a16:creationId xmlns:a16="http://schemas.microsoft.com/office/drawing/2014/main" id="{4A02C233-CF7C-C82C-70F0-9CB614CF0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5900470" y="4378543"/>
            <a:ext cx="2574101" cy="2342514"/>
          </a:xfrm>
          <a:prstGeom prst="rect">
            <a:avLst/>
          </a:prstGeom>
        </p:spPr>
      </p:pic>
    </p:spTree>
    <p:extLst>
      <p:ext uri="{BB962C8B-B14F-4D97-AF65-F5344CB8AC3E}">
        <p14:creationId xmlns:p14="http://schemas.microsoft.com/office/powerpoint/2010/main" val="4237509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288" y="187893"/>
            <a:ext cx="10482019" cy="1113369"/>
          </a:xfrm>
        </p:spPr>
        <p:txBody>
          <a:bodyPr>
            <a:normAutofit fontScale="90000"/>
          </a:bodyPr>
          <a:lstStyle/>
          <a:p>
            <a:r>
              <a:rPr lang="mn-MN" sz="2800" b="1" dirty="0">
                <a:solidFill>
                  <a:schemeClr val="bg1"/>
                </a:solidFill>
                <a:latin typeface="Arial" panose="020B0604020202020204" pitchFamily="34" charset="0"/>
                <a:cs typeface="Arial" panose="020B0604020202020204" pitchFamily="34" charset="0"/>
              </a:rPr>
              <a:t>Яргайт 3 дугаар багийн төв орох зам засах  ажлыг “Илч кассандра ХХК ” 10,000,000 төгрөгөөр хийж гүйцэтгэв.</a:t>
            </a:r>
            <a:endParaRPr lang="en-US" sz="2800" b="1"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288" y="1301262"/>
            <a:ext cx="2506987" cy="3364641"/>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816" y="1389185"/>
            <a:ext cx="2549359" cy="342150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192" y="1301262"/>
            <a:ext cx="4486188" cy="33646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2658" y="4099413"/>
            <a:ext cx="3678116" cy="275858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1805" y="4105545"/>
            <a:ext cx="2050849" cy="2752455"/>
          </a:xfrm>
          <a:prstGeom prst="rect">
            <a:avLst/>
          </a:prstGeom>
        </p:spPr>
      </p:pic>
    </p:spTree>
    <p:extLst>
      <p:ext uri="{BB962C8B-B14F-4D97-AF65-F5344CB8AC3E}">
        <p14:creationId xmlns:p14="http://schemas.microsoft.com/office/powerpoint/2010/main" val="259851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446" y="179102"/>
            <a:ext cx="9935308" cy="1110435"/>
          </a:xfrm>
        </p:spPr>
        <p:txBody>
          <a:bodyPr>
            <a:normAutofit fontScale="90000"/>
          </a:bodyPr>
          <a:lstStyle/>
          <a:p>
            <a:pPr algn="ctr"/>
            <a:r>
              <a:rPr lang="mn-MN" sz="2800" b="1" dirty="0">
                <a:solidFill>
                  <a:schemeClr val="bg1"/>
                </a:solidFill>
                <a:latin typeface="Arial" panose="020B0604020202020204" pitchFamily="34" charset="0"/>
                <a:cs typeface="Arial" panose="020B0604020202020204" pitchFamily="34" charset="0"/>
              </a:rPr>
              <a:t>ЕБС-ийн гадна талыг хайсжуулах </a:t>
            </a:r>
            <a:br>
              <a:rPr lang="mn-MN" sz="2800" b="1" dirty="0">
                <a:solidFill>
                  <a:schemeClr val="bg1"/>
                </a:solidFill>
                <a:latin typeface="Arial" panose="020B0604020202020204" pitchFamily="34" charset="0"/>
                <a:cs typeface="Arial" panose="020B0604020202020204" pitchFamily="34" charset="0"/>
              </a:rPr>
            </a:br>
            <a:r>
              <a:rPr lang="mn-MN" sz="2800" b="1" dirty="0">
                <a:solidFill>
                  <a:schemeClr val="bg1"/>
                </a:solidFill>
                <a:latin typeface="Arial" panose="020B0604020202020204" pitchFamily="34" charset="0"/>
                <a:cs typeface="Arial" panose="020B0604020202020204" pitchFamily="34" charset="0"/>
              </a:rPr>
              <a:t>ажлыг “Илч кассандра”ххк 13,800,000 төгрөгөөр хийж гүйцэтгэв.</a:t>
            </a:r>
            <a:endParaRPr lang="en-US" sz="2800" b="1" dirty="0">
              <a:solidFill>
                <a:schemeClr val="bg1"/>
              </a:solidFill>
              <a:latin typeface="Arial" panose="020B0604020202020204" pitchFamily="34" charset="0"/>
              <a:cs typeface="Arial" panose="020B0604020202020204" pitchFamily="34" charset="0"/>
            </a:endParaRPr>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8893" y="4066538"/>
            <a:ext cx="3422161" cy="2566621"/>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354" y="1303459"/>
            <a:ext cx="3420208" cy="256515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8840" y="1289537"/>
            <a:ext cx="3455378" cy="259153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8354" y="4084393"/>
            <a:ext cx="3420208" cy="256515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5862" y="4084393"/>
            <a:ext cx="3398355" cy="254876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893" y="1289537"/>
            <a:ext cx="3398099" cy="2548574"/>
          </a:xfrm>
          <a:prstGeom prst="rect">
            <a:avLst/>
          </a:prstGeom>
        </p:spPr>
      </p:pic>
    </p:spTree>
    <p:extLst>
      <p:ext uri="{BB962C8B-B14F-4D97-AF65-F5344CB8AC3E}">
        <p14:creationId xmlns:p14="http://schemas.microsoft.com/office/powerpoint/2010/main" val="4016297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374" y="390117"/>
            <a:ext cx="8534400" cy="1507067"/>
          </a:xfrm>
        </p:spPr>
        <p:txBody>
          <a:bodyPr>
            <a:normAutofit fontScale="90000"/>
          </a:bodyPr>
          <a:lstStyle/>
          <a:p>
            <a:pPr algn="ctr"/>
            <a:r>
              <a:rPr lang="mn-MN" sz="2000" b="1" dirty="0">
                <a:solidFill>
                  <a:schemeClr val="bg1"/>
                </a:solidFill>
                <a:latin typeface="Arial" panose="020B0604020202020204" pitchFamily="34" charset="0"/>
                <a:cs typeface="Arial" panose="020B0604020202020204" pitchFamily="34" charset="0"/>
              </a:rPr>
              <a:t>Зураг төсөв нийт 1,560,000 сая төгрөгөөр зураг төсөв хийгдсэн.</a:t>
            </a:r>
            <a:br>
              <a:rPr lang="mn-MN" sz="2000" b="1" dirty="0">
                <a:solidFill>
                  <a:schemeClr val="bg1"/>
                </a:solidFill>
                <a:latin typeface="Arial" panose="020B0604020202020204" pitchFamily="34" charset="0"/>
                <a:cs typeface="Arial" panose="020B0604020202020204" pitchFamily="34" charset="0"/>
              </a:rPr>
            </a:br>
            <a:r>
              <a:rPr lang="mn-MN" sz="2000" b="1" dirty="0">
                <a:solidFill>
                  <a:schemeClr val="bg1"/>
                </a:solidFill>
                <a:latin typeface="Arial" panose="020B0604020202020204" pitchFamily="34" charset="0"/>
                <a:cs typeface="Arial" panose="020B0604020202020204" pitchFamily="34" charset="0"/>
              </a:rPr>
              <a:t>Багийн хөгжлийн төв</a:t>
            </a:r>
            <a:br>
              <a:rPr lang="mn-MN" sz="2000" b="1" dirty="0">
                <a:solidFill>
                  <a:schemeClr val="bg1"/>
                </a:solidFill>
                <a:latin typeface="Arial" panose="020B0604020202020204" pitchFamily="34" charset="0"/>
                <a:cs typeface="Arial" panose="020B0604020202020204" pitchFamily="34" charset="0"/>
              </a:rPr>
            </a:br>
            <a:r>
              <a:rPr lang="mn-MN" sz="2000" b="1" dirty="0">
                <a:solidFill>
                  <a:schemeClr val="bg1"/>
                </a:solidFill>
                <a:latin typeface="Arial" panose="020B0604020202020204" pitchFamily="34" charset="0"/>
                <a:cs typeface="Arial" panose="020B0604020202020204" pitchFamily="34" charset="0"/>
              </a:rPr>
              <a:t>65 хүүхдийн дотуур байрны засварын зураг гүйцэтгэгч: Х.тэмүүжин</a:t>
            </a:r>
            <a:br>
              <a:rPr lang="mn-MN" sz="2000" b="1" dirty="0">
                <a:solidFill>
                  <a:schemeClr val="bg1"/>
                </a:solidFill>
                <a:latin typeface="Arial" panose="020B0604020202020204" pitchFamily="34" charset="0"/>
                <a:cs typeface="Arial" panose="020B0604020202020204" pitchFamily="34" charset="0"/>
              </a:rPr>
            </a:br>
            <a:endParaRPr lang="en-US" sz="2000" b="1"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733" y="1748692"/>
            <a:ext cx="3906714" cy="293003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715" y="1748692"/>
            <a:ext cx="3906715" cy="29300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282" y="1748692"/>
            <a:ext cx="3906715" cy="2930036"/>
          </a:xfrm>
          <a:prstGeom prst="rect">
            <a:avLst/>
          </a:prstGeom>
        </p:spPr>
      </p:pic>
    </p:spTree>
    <p:extLst>
      <p:ext uri="{BB962C8B-B14F-4D97-AF65-F5344CB8AC3E}">
        <p14:creationId xmlns:p14="http://schemas.microsoft.com/office/powerpoint/2010/main" val="1552186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121" y="213912"/>
            <a:ext cx="10951061" cy="1507067"/>
          </a:xfrm>
        </p:spPr>
        <p:txBody>
          <a:bodyPr>
            <a:normAutofit/>
          </a:bodyPr>
          <a:lstStyle/>
          <a:p>
            <a:pPr algn="ctr"/>
            <a:r>
              <a:rPr lang="mn-MN" sz="2700" dirty="0">
                <a:solidFill>
                  <a:schemeClr val="bg1"/>
                </a:solidFill>
                <a:latin typeface="Arial" panose="020B0604020202020204" pitchFamily="34" charset="0"/>
                <a:cs typeface="Arial" panose="020B0604020202020204" pitchFamily="34" charset="0"/>
              </a:rPr>
              <a:t>3-р баг Сүүл толгойд худгийн цооног гаргах ажлыг “Баянговь ус” ххк 14 сая төгрөгөөр хийж гүйцэтгэв</a:t>
            </a:r>
            <a:r>
              <a:rPr lang="mn-MN"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6499" y="1455576"/>
            <a:ext cx="3206129" cy="427484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631" y="1422006"/>
            <a:ext cx="5744547" cy="4308410"/>
          </a:xfrm>
          <a:prstGeom prst="rect">
            <a:avLst/>
          </a:prstGeom>
        </p:spPr>
      </p:pic>
    </p:spTree>
    <p:extLst>
      <p:ext uri="{BB962C8B-B14F-4D97-AF65-F5344CB8AC3E}">
        <p14:creationId xmlns:p14="http://schemas.microsoft.com/office/powerpoint/2010/main" val="3257749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14271"/>
            <a:ext cx="8534400" cy="1507067"/>
          </a:xfrm>
        </p:spPr>
        <p:txBody>
          <a:bodyPr>
            <a:normAutofit/>
          </a:bodyPr>
          <a:lstStyle/>
          <a:p>
            <a:r>
              <a:rPr lang="mn-MN" sz="2400" b="1" dirty="0">
                <a:solidFill>
                  <a:schemeClr val="bg1"/>
                </a:solidFill>
                <a:latin typeface="Arial" panose="020B0604020202020204" pitchFamily="34" charset="0"/>
                <a:cs typeface="Arial" panose="020B0604020202020204" pitchFamily="34" charset="0"/>
              </a:rPr>
              <a:t>1 дүгээр баг жороод инженерийн хийцтэй гүн өрмийн худаг гаргах ажлыг “Баянговь ус” ХХК  4,038,500 төгрөгөөр хийж гүйцэтгэв.</a:t>
            </a:r>
            <a:endParaRPr lang="en-US" sz="2400" b="1"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598" b="43972"/>
          <a:stretch/>
        </p:blipFill>
        <p:spPr>
          <a:xfrm>
            <a:off x="760743" y="1547446"/>
            <a:ext cx="2773763" cy="1931075"/>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30" t="8717" r="-1140" b="21539"/>
          <a:stretch/>
        </p:blipFill>
        <p:spPr>
          <a:xfrm>
            <a:off x="738377" y="3478520"/>
            <a:ext cx="2850294" cy="325430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1765" b="27031"/>
          <a:stretch/>
        </p:blipFill>
        <p:spPr>
          <a:xfrm>
            <a:off x="3936352" y="1926678"/>
            <a:ext cx="3789851" cy="38422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9488" y="1926678"/>
            <a:ext cx="2938096" cy="3842239"/>
          </a:xfrm>
          <a:prstGeom prst="rect">
            <a:avLst/>
          </a:prstGeom>
        </p:spPr>
      </p:pic>
    </p:spTree>
    <p:extLst>
      <p:ext uri="{BB962C8B-B14F-4D97-AF65-F5344CB8AC3E}">
        <p14:creationId xmlns:p14="http://schemas.microsoft.com/office/powerpoint/2010/main" val="1631480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4" y="591689"/>
            <a:ext cx="3711942" cy="1507067"/>
          </a:xfrm>
        </p:spPr>
        <p:txBody>
          <a:bodyPr>
            <a:noAutofit/>
          </a:bodyPr>
          <a:lstStyle/>
          <a:p>
            <a:pPr algn="ctr"/>
            <a:r>
              <a:rPr lang="mn-MN" sz="2000" b="1" dirty="0">
                <a:solidFill>
                  <a:schemeClr val="bg1"/>
                </a:solidFill>
                <a:latin typeface="Arial" panose="020B0604020202020204" pitchFamily="34" charset="0"/>
                <a:cs typeface="Arial" panose="020B0604020202020204" pitchFamily="34" charset="0"/>
              </a:rPr>
              <a:t>1 дүгээр баг хуурайд гүн өрмийн худаг гаргах ажлыг “Баянговь ус” ХХК 25,000,000 төгрөгөөр хийж гүйцэтгэв./Малын хөлийн татвараас/</a:t>
            </a:r>
            <a:endParaRPr lang="en-US" sz="2000" b="1"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8" t="20621" r="-1392" b="33037"/>
          <a:stretch/>
        </p:blipFill>
        <p:spPr>
          <a:xfrm>
            <a:off x="8994531" y="157224"/>
            <a:ext cx="2937364" cy="2612379"/>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21" y="4617379"/>
            <a:ext cx="2837262" cy="212794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397" y="3138526"/>
            <a:ext cx="2612781" cy="348370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758" y="3156111"/>
            <a:ext cx="2586404" cy="344853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6684" y="3151015"/>
            <a:ext cx="2603414" cy="3471219"/>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1924" b="29358"/>
          <a:stretch/>
        </p:blipFill>
        <p:spPr>
          <a:xfrm>
            <a:off x="3759241" y="212427"/>
            <a:ext cx="2433229" cy="2539987"/>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10897" b="40000"/>
          <a:stretch/>
        </p:blipFill>
        <p:spPr>
          <a:xfrm>
            <a:off x="6264757" y="212427"/>
            <a:ext cx="2581019" cy="2539987"/>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t="14359" b="17051"/>
          <a:stretch/>
        </p:blipFill>
        <p:spPr>
          <a:xfrm>
            <a:off x="320891" y="2584596"/>
            <a:ext cx="2835491" cy="1946149"/>
          </a:xfrm>
          <a:prstGeom prst="rect">
            <a:avLst/>
          </a:prstGeom>
        </p:spPr>
      </p:pic>
    </p:spTree>
    <p:extLst>
      <p:ext uri="{BB962C8B-B14F-4D97-AF65-F5344CB8AC3E}">
        <p14:creationId xmlns:p14="http://schemas.microsoft.com/office/powerpoint/2010/main" val="345787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 y="1279709"/>
            <a:ext cx="3673865" cy="2847792"/>
          </a:xfrm>
        </p:spPr>
        <p:txBody>
          <a:bodyPr>
            <a:normAutofit fontScale="90000"/>
          </a:bodyPr>
          <a:lstStyle/>
          <a:p>
            <a:pPr algn="just"/>
            <a:r>
              <a:rPr lang="mn-MN" sz="2000" b="1" dirty="0">
                <a:solidFill>
                  <a:schemeClr val="bg1"/>
                </a:solidFill>
                <a:latin typeface="Arial" panose="020B0604020202020204" pitchFamily="34" charset="0"/>
                <a:cs typeface="Arial" panose="020B0604020202020204" pitchFamily="34" charset="0"/>
              </a:rPr>
              <a:t>Малын эрүүл мэндийг хамгаалах, чанарыг сайжруулах 6,000,000 төгрөг</a:t>
            </a:r>
            <a:br>
              <a:rPr lang="mn-MN" sz="2000" b="1" dirty="0">
                <a:solidFill>
                  <a:schemeClr val="bg1"/>
                </a:solidFill>
                <a:latin typeface="Arial" panose="020B0604020202020204" pitchFamily="34" charset="0"/>
                <a:cs typeface="Arial" panose="020B0604020202020204" pitchFamily="34" charset="0"/>
              </a:rPr>
            </a:br>
            <a:br>
              <a:rPr lang="mn-MN" sz="2000" b="1" dirty="0">
                <a:solidFill>
                  <a:schemeClr val="bg1"/>
                </a:solidFill>
                <a:latin typeface="Arial" panose="020B0604020202020204" pitchFamily="34" charset="0"/>
                <a:cs typeface="Arial" panose="020B0604020202020204" pitchFamily="34" charset="0"/>
              </a:rPr>
            </a:br>
            <a:br>
              <a:rPr lang="mn-MN" sz="2000" b="1" dirty="0">
                <a:solidFill>
                  <a:schemeClr val="bg1"/>
                </a:solidFill>
                <a:latin typeface="Arial" panose="020B0604020202020204" pitchFamily="34" charset="0"/>
                <a:cs typeface="Arial" panose="020B0604020202020204" pitchFamily="34" charset="0"/>
              </a:rPr>
            </a:br>
            <a:r>
              <a:rPr lang="mn-MN" sz="2000" b="1" cap="none" dirty="0">
                <a:solidFill>
                  <a:schemeClr val="bg1"/>
                </a:solidFill>
                <a:latin typeface="Arial" panose="020B0604020202020204" pitchFamily="34" charset="0"/>
                <a:cs typeface="Arial" panose="020B0604020202020204" pitchFamily="34" charset="0"/>
              </a:rPr>
              <a:t>Дархан хотод байрлах монголын удмын сангийн төвтэй хамтарч Сүхбаатар аймгийн удмын сангаас “үзэмчин” үүлдрийн 14 хуцыг </a:t>
            </a:r>
            <a:r>
              <a:rPr lang="en-US" sz="2000" b="1" cap="none" dirty="0">
                <a:solidFill>
                  <a:schemeClr val="bg1"/>
                </a:solidFill>
                <a:latin typeface="Arial" panose="020B0604020202020204" pitchFamily="34" charset="0"/>
                <a:cs typeface="Arial" panose="020B0604020202020204" pitchFamily="34" charset="0"/>
              </a:rPr>
              <a:t>1</a:t>
            </a:r>
            <a:r>
              <a:rPr lang="mn-MN" sz="2000" b="1" cap="none" dirty="0">
                <a:solidFill>
                  <a:schemeClr val="bg1"/>
                </a:solidFill>
                <a:latin typeface="Arial" panose="020B0604020202020204" pitchFamily="34" charset="0"/>
                <a:cs typeface="Arial" panose="020B0604020202020204" pitchFamily="34" charset="0"/>
              </a:rPr>
              <a:t> бүрийн үнэ 400 мянган төгрөг нийт 5,600,000 төгрөг худалдан авав.</a:t>
            </a:r>
            <a:br>
              <a:rPr lang="mn-MN" sz="2000" b="1" cap="none" dirty="0">
                <a:solidFill>
                  <a:schemeClr val="bg1"/>
                </a:solidFill>
                <a:latin typeface="Arial" panose="020B0604020202020204" pitchFamily="34" charset="0"/>
                <a:cs typeface="Arial" panose="020B0604020202020204" pitchFamily="34" charset="0"/>
              </a:rPr>
            </a:br>
            <a:r>
              <a:rPr lang="mn-MN" sz="2000" b="1" cap="none" dirty="0">
                <a:solidFill>
                  <a:schemeClr val="bg1"/>
                </a:solidFill>
                <a:latin typeface="Arial" panose="020B0604020202020204" pitchFamily="34" charset="0"/>
                <a:cs typeface="Arial" panose="020B0604020202020204" pitchFamily="34" charset="0"/>
              </a:rPr>
              <a:t> 350,000 төгрөгөөр жин худалдаж авав.</a:t>
            </a:r>
            <a:endParaRPr lang="en-US" sz="2000" b="1" cap="none"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3001" y="437538"/>
            <a:ext cx="2711053" cy="36147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424" y="437538"/>
            <a:ext cx="2647950" cy="36147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745" y="437538"/>
            <a:ext cx="2689255" cy="36147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144677" y="3191505"/>
            <a:ext cx="1949265" cy="4331700"/>
          </a:xfrm>
          <a:prstGeom prst="rect">
            <a:avLst/>
          </a:prstGeom>
        </p:spPr>
      </p:pic>
    </p:spTree>
    <p:extLst>
      <p:ext uri="{BB962C8B-B14F-4D97-AF65-F5344CB8AC3E}">
        <p14:creationId xmlns:p14="http://schemas.microsoft.com/office/powerpoint/2010/main" val="32278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0132" y="107686"/>
            <a:ext cx="4501051" cy="3375788"/>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8680" y="3457747"/>
            <a:ext cx="4588608" cy="33035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0269" y="111624"/>
            <a:ext cx="4495800" cy="3371850"/>
          </a:xfrm>
          <a:prstGeom prst="rect">
            <a:avLst/>
          </a:prstGeom>
        </p:spPr>
      </p:pic>
    </p:spTree>
    <p:extLst>
      <p:ext uri="{BB962C8B-B14F-4D97-AF65-F5344CB8AC3E}">
        <p14:creationId xmlns:p14="http://schemas.microsoft.com/office/powerpoint/2010/main" val="251366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1162"/>
            <a:ext cx="10515600" cy="474784"/>
          </a:xfrm>
        </p:spPr>
        <p:txBody>
          <a:bodyPr>
            <a:noAutofit/>
          </a:bodyPr>
          <a:lstStyle/>
          <a:p>
            <a:pPr algn="just"/>
            <a:r>
              <a:rPr lang="mn-MN" sz="2400" b="1" dirty="0">
                <a:solidFill>
                  <a:schemeClr val="bg1"/>
                </a:solidFill>
                <a:latin typeface="Arial" pitchFamily="34" charset="0"/>
                <a:cs typeface="Arial" pitchFamily="34" charset="0"/>
              </a:rPr>
              <a:t>Сумын 2023 оны орон нутгийн хөгжлийн сангийн хөрөнгөөр хийгдсэн ажлын гүйцэтгэл, зарцуулалт</a:t>
            </a:r>
            <a:br>
              <a:rPr lang="en-US" sz="1400" dirty="0">
                <a:solidFill>
                  <a:schemeClr val="bg1"/>
                </a:solidFill>
              </a:rPr>
            </a:br>
            <a:endParaRPr lang="en-US" sz="1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2557712"/>
              </p:ext>
            </p:extLst>
          </p:nvPr>
        </p:nvGraphicFramePr>
        <p:xfrm>
          <a:off x="9832" y="1132962"/>
          <a:ext cx="12182167" cy="5725037"/>
        </p:xfrm>
        <a:graphic>
          <a:graphicData uri="http://schemas.openxmlformats.org/drawingml/2006/table">
            <a:tbl>
              <a:tblPr firstRow="1" bandRow="1">
                <a:tableStyleId>{775DCB02-9BB8-47FD-8907-85C794F793BA}</a:tableStyleId>
              </a:tblPr>
              <a:tblGrid>
                <a:gridCol w="525240">
                  <a:extLst>
                    <a:ext uri="{9D8B030D-6E8A-4147-A177-3AD203B41FA5}">
                      <a16:colId xmlns:a16="http://schemas.microsoft.com/office/drawing/2014/main" val="1049346479"/>
                    </a:ext>
                  </a:extLst>
                </a:gridCol>
                <a:gridCol w="4349706">
                  <a:extLst>
                    <a:ext uri="{9D8B030D-6E8A-4147-A177-3AD203B41FA5}">
                      <a16:colId xmlns:a16="http://schemas.microsoft.com/office/drawing/2014/main" val="558175729"/>
                    </a:ext>
                  </a:extLst>
                </a:gridCol>
                <a:gridCol w="2435740">
                  <a:extLst>
                    <a:ext uri="{9D8B030D-6E8A-4147-A177-3AD203B41FA5}">
                      <a16:colId xmlns:a16="http://schemas.microsoft.com/office/drawing/2014/main" val="924290342"/>
                    </a:ext>
                  </a:extLst>
                </a:gridCol>
                <a:gridCol w="208280">
                  <a:extLst>
                    <a:ext uri="{9D8B030D-6E8A-4147-A177-3AD203B41FA5}">
                      <a16:colId xmlns:a16="http://schemas.microsoft.com/office/drawing/2014/main" val="3682609292"/>
                    </a:ext>
                  </a:extLst>
                </a:gridCol>
                <a:gridCol w="4663201">
                  <a:extLst>
                    <a:ext uri="{9D8B030D-6E8A-4147-A177-3AD203B41FA5}">
                      <a16:colId xmlns:a16="http://schemas.microsoft.com/office/drawing/2014/main" val="2006726300"/>
                    </a:ext>
                  </a:extLst>
                </a:gridCol>
              </a:tblGrid>
              <a:tr h="431200">
                <a:tc>
                  <a:txBody>
                    <a:bodyPr/>
                    <a:lstStyle/>
                    <a:p>
                      <a:pPr algn="ctr"/>
                      <a:r>
                        <a:rPr lang="mn-MN" sz="1100" dirty="0"/>
                        <a:t>№</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a:noFill/>
                    </a:lnR>
                    <a:lnT w="9525" cap="rnd" cmpd="sng" algn="ctr">
                      <a:noFill/>
                      <a:prstDash val="solid"/>
                    </a:lnT>
                    <a:lnB w="15875" cap="rnd" cmpd="sng" algn="ctr">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100" dirty="0">
                          <a:effectLst/>
                        </a:rPr>
                        <a:t>Төсөл арга хэмжээний нэр </a:t>
                      </a:r>
                      <a:endParaRPr lang="en-US" sz="1100" dirty="0">
                        <a:effectLst/>
                      </a:endParaRPr>
                    </a:p>
                    <a:p>
                      <a:pPr algn="ctr"/>
                      <a:endParaRPr lang="en-US" sz="1100" dirty="0">
                        <a:latin typeface="Arial" panose="020B0604020202020204" pitchFamily="34" charset="0"/>
                        <a:cs typeface="Arial" panose="020B0604020202020204" pitchFamily="34" charset="0"/>
                      </a:endParaRPr>
                    </a:p>
                  </a:txBody>
                  <a:tcPr>
                    <a:lnL>
                      <a:noFill/>
                    </a:lnL>
                    <a:lnR w="12700" cap="flat" cmpd="sng" algn="ctr">
                      <a:noFill/>
                      <a:prstDash val="solid"/>
                      <a:round/>
                      <a:headEnd type="none" w="med" len="med"/>
                      <a:tailEnd type="none" w="med" len="med"/>
                    </a:lnR>
                    <a:lnT w="9525" cap="rnd" cmpd="sng" algn="ctr">
                      <a:noFill/>
                      <a:prstDash val="solid"/>
                    </a:lnT>
                    <a:lnB w="15875" cap="rnd" cmpd="sng" algn="ctr">
                      <a:noFill/>
                      <a:prstDash val="soli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100" dirty="0">
                          <a:effectLst/>
                        </a:rPr>
                        <a:t>Төсөвт өртөг</a:t>
                      </a:r>
                      <a:endParaRPr lang="en-US" sz="1100" dirty="0">
                        <a:effectLst/>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1587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100" dirty="0">
                          <a:effectLst/>
                          <a:latin typeface="Arial" panose="020B0604020202020204" pitchFamily="34" charset="0"/>
                          <a:cs typeface="Arial" panose="020B0604020202020204" pitchFamily="34" charset="0"/>
                        </a:rPr>
                        <a:t>Хийж гүйцэтгэсэн дүн</a:t>
                      </a:r>
                      <a:endParaRPr lang="en-US" sz="1100" dirty="0">
                        <a:effectLst/>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1587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13420211"/>
                  </a:ext>
                </a:extLst>
              </a:tr>
              <a:tr h="351704">
                <a:tc gridSpan="5">
                  <a:txBody>
                    <a:bodyPr/>
                    <a:lstStyle/>
                    <a:p>
                      <a:pPr algn="ctr"/>
                      <a:r>
                        <a:rPr lang="mn-MN" sz="1100" b="1" dirty="0"/>
                        <a:t>Орон</a:t>
                      </a:r>
                      <a:r>
                        <a:rPr lang="mn-MN" sz="1100" b="1" baseline="0" dirty="0"/>
                        <a:t> нутгиийн хөгжлийн сангийн хөрөнгө оруулалтаар </a:t>
                      </a:r>
                      <a:endParaRPr lang="en-US" sz="1100" b="1" dirty="0">
                        <a:latin typeface="Arial" panose="020B0604020202020204" pitchFamily="34" charset="0"/>
                        <a:cs typeface="Arial" panose="020B0604020202020204" pitchFamily="34" charset="0"/>
                      </a:endParaRPr>
                    </a:p>
                  </a:txBody>
                  <a:tcPr>
                    <a:lnL w="9525" cap="rnd" cmpd="sng" algn="ctr">
                      <a:noFill/>
                      <a:prstDash val="solid"/>
                    </a:lnL>
                    <a:lnT w="1587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dirty="0"/>
                    </a:p>
                  </a:txBody>
                  <a:tcPr/>
                </a:tc>
                <a:tc hMerge="1">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587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pPr algn="ctr"/>
                      <a:endParaRPr lang="en-US" sz="11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1587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43412831"/>
                  </a:ext>
                </a:extLst>
              </a:tr>
              <a:tr h="351704">
                <a:tc>
                  <a:txBody>
                    <a:bodyPr/>
                    <a:lstStyle/>
                    <a:p>
                      <a:pPr algn="ctr"/>
                      <a:r>
                        <a:rPr lang="mn-MN" sz="1100" dirty="0"/>
                        <a:t>1</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Сумын</a:t>
                      </a:r>
                      <a:r>
                        <a:rPr lang="mn-MN" sz="1100" baseline="0" dirty="0"/>
                        <a:t> төвд цахилгааны сиф кабельтай болох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dirty="0"/>
                        <a:t>20,000,00</a:t>
                      </a:r>
                      <a:r>
                        <a:rPr lang="en-US" sz="1100" dirty="0"/>
                        <a:t>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20,000,000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68920918"/>
                  </a:ext>
                </a:extLst>
              </a:tr>
              <a:tr h="261800">
                <a:tc>
                  <a:txBody>
                    <a:bodyPr/>
                    <a:lstStyle/>
                    <a:p>
                      <a:pPr algn="ctr"/>
                      <a:r>
                        <a:rPr lang="mn-MN" sz="1100" dirty="0"/>
                        <a:t>2</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1-р баг Жороо</a:t>
                      </a:r>
                      <a:r>
                        <a:rPr lang="mn-MN" sz="1100" baseline="0" dirty="0"/>
                        <a:t>гийн худгийн засвар</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en-US" sz="1100"/>
                        <a:t>4</a:t>
                      </a:r>
                      <a:r>
                        <a:rPr lang="mn-MN" sz="1100"/>
                        <a:t>,038,500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4,038,500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58272237"/>
                  </a:ext>
                </a:extLst>
              </a:tr>
              <a:tr h="496525">
                <a:tc>
                  <a:txBody>
                    <a:bodyPr/>
                    <a:lstStyle/>
                    <a:p>
                      <a:pPr algn="ctr"/>
                      <a:r>
                        <a:rPr lang="mn-MN" sz="1100" dirty="0"/>
                        <a:t>3</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8 айлын орон сууцанд 2</a:t>
                      </a:r>
                      <a:r>
                        <a:rPr lang="mn-MN" sz="1100" baseline="0" dirty="0"/>
                        <a:t> айлын орон сууцыг худалдан авч төрийн албан хаагчийн орон сууц болгох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en-US" sz="1100"/>
                        <a:t>5</a:t>
                      </a:r>
                      <a:r>
                        <a:rPr lang="mn-MN" sz="1100"/>
                        <a:t>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49,900,000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1547038"/>
                  </a:ext>
                </a:extLst>
              </a:tr>
              <a:tr h="261800">
                <a:tc>
                  <a:txBody>
                    <a:bodyPr/>
                    <a:lstStyle/>
                    <a:p>
                      <a:pPr algn="ctr"/>
                      <a:r>
                        <a:rPr lang="mn-MN" sz="1100" dirty="0"/>
                        <a:t>4</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Зураг төсөв</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latin typeface="Arial" panose="020B0604020202020204" pitchFamily="34" charset="0"/>
                          <a:cs typeface="Arial" panose="020B0604020202020204" pitchFamily="34" charset="0"/>
                        </a:rPr>
                        <a:t>6,000,000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latin typeface="Arial" panose="020B0604020202020204" pitchFamily="34" charset="0"/>
                          <a:cs typeface="Arial" panose="020B0604020202020204" pitchFamily="34" charset="0"/>
                        </a:rPr>
                        <a:t>1,650,000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74176525"/>
                  </a:ext>
                </a:extLst>
              </a:tr>
              <a:tr h="261800">
                <a:tc>
                  <a:txBody>
                    <a:bodyPr/>
                    <a:lstStyle/>
                    <a:p>
                      <a:pPr algn="ctr"/>
                      <a:r>
                        <a:rPr lang="mn-MN" sz="1100" dirty="0"/>
                        <a:t>5</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Багийн төвд</a:t>
                      </a:r>
                      <a:r>
                        <a:rPr lang="mn-MN" sz="1100" baseline="0" dirty="0"/>
                        <a:t> дотоод тохижилт /ширээ сандал/</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dirty="0"/>
                        <a:t>10,000,000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10,000,000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499899"/>
                  </a:ext>
                </a:extLst>
              </a:tr>
              <a:tr h="261800">
                <a:tc>
                  <a:txBody>
                    <a:bodyPr/>
                    <a:lstStyle/>
                    <a:p>
                      <a:pPr algn="ctr"/>
                      <a:r>
                        <a:rPr lang="mn-MN" sz="1100" dirty="0"/>
                        <a:t>6</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Яргайт 3 дугаар багийн төв</a:t>
                      </a:r>
                      <a:r>
                        <a:rPr lang="mn-MN" sz="1100" baseline="0" dirty="0"/>
                        <a:t> орох замыг засах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a:t>10,000,000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10,000,000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62179007"/>
                  </a:ext>
                </a:extLst>
              </a:tr>
              <a:tr h="261800">
                <a:tc>
                  <a:txBody>
                    <a:bodyPr/>
                    <a:lstStyle/>
                    <a:p>
                      <a:pPr algn="ctr"/>
                      <a:r>
                        <a:rPr lang="mn-MN" sz="1100" dirty="0"/>
                        <a:t>7</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ЕБС-ийн</a:t>
                      </a:r>
                      <a:r>
                        <a:rPr lang="mn-MN" sz="1100" baseline="0" dirty="0"/>
                        <a:t> гадна талыг хайсжуулах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dirty="0"/>
                        <a:t>13,800,000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13,800,000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19679363"/>
                  </a:ext>
                </a:extLst>
              </a:tr>
              <a:tr h="261800">
                <a:tc>
                  <a:txBody>
                    <a:bodyPr/>
                    <a:lstStyle/>
                    <a:p>
                      <a:pPr algn="ctr"/>
                      <a:r>
                        <a:rPr lang="mn-MN" sz="1100" dirty="0"/>
                        <a:t>8</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Багийн хөгжлийн төв</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dirty="0"/>
                        <a:t>62,568,800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62,518,203</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67365188"/>
                  </a:ext>
                </a:extLst>
              </a:tr>
              <a:tr h="431200">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sz="1100" dirty="0"/>
                        <a:t>9        3-р баг Сүүл</a:t>
                      </a:r>
                      <a:r>
                        <a:rPr lang="mn-MN" sz="1100" baseline="0" dirty="0"/>
                        <a:t> толгойд худгийн цооног гаргах</a:t>
                      </a:r>
                      <a:endParaRPr lang="en-US" sz="1100" dirty="0"/>
                    </a:p>
                    <a:p>
                      <a:pPr algn="ctr"/>
                      <a:endParaRPr lang="en-US" sz="1100" b="1"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sz="1400" dirty="0">
                        <a:latin typeface="Arial" panose="020B0604020202020204" pitchFamily="34" charset="0"/>
                        <a:cs typeface="Arial" panose="020B0604020202020204" pitchFamily="34" charset="0"/>
                      </a:endParaRP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sz="1100" dirty="0"/>
                        <a:t>14,000,000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mn-MN" sz="1100" dirty="0">
                          <a:latin typeface="Arial" panose="020B0604020202020204" pitchFamily="34" charset="0"/>
                          <a:cs typeface="Arial" panose="020B0604020202020204" pitchFamily="34" charset="0"/>
                        </a:rPr>
                        <a:t>14,000,000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51448989"/>
                  </a:ext>
                </a:extLst>
              </a:tr>
              <a:tr h="261800">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100" b="1" u="none" strike="noStrike" kern="1200" cap="none" spc="0" normalizeH="0" baseline="0" noProof="0" dirty="0">
                          <a:ln>
                            <a:noFill/>
                          </a:ln>
                          <a:solidFill>
                            <a:prstClr val="black"/>
                          </a:solidFill>
                          <a:effectLst/>
                          <a:uLnTx/>
                          <a:uFillTx/>
                        </a:rPr>
                        <a:t>Малын хөлийн татвараар хийх ажил</a:t>
                      </a:r>
                      <a:endParaRPr kumimoji="0" lang="mn-MN"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9525" cap="rnd" cmpd="sng" algn="ctr">
                      <a:noFill/>
                      <a:prstDash val="solid"/>
                    </a:lnL>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1100" b="1" u="none" strike="noStrike" kern="1200" cap="none" spc="0" normalizeH="0" baseline="0" noProof="0" dirty="0">
                          <a:ln>
                            <a:noFill/>
                          </a:ln>
                          <a:solidFill>
                            <a:prstClr val="black"/>
                          </a:solidFill>
                          <a:effectLst/>
                          <a:uLnTx/>
                          <a:uFillTx/>
                        </a:rPr>
                        <a:t>Малын хөлийн татвараар хийх ажил</a:t>
                      </a:r>
                      <a:endParaRPr kumimoji="0" lang="mn-MN"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mn-MN"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26479796"/>
                  </a:ext>
                </a:extLst>
              </a:tr>
              <a:tr h="261800">
                <a:tc>
                  <a:txBody>
                    <a:bodyPr/>
                    <a:lstStyle/>
                    <a:p>
                      <a:pPr algn="ctr"/>
                      <a:r>
                        <a:rPr lang="mn-MN" sz="1100" dirty="0"/>
                        <a:t>1</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en-US" sz="1100" dirty="0"/>
                        <a:t>1-</a:t>
                      </a:r>
                      <a:r>
                        <a:rPr lang="mn-MN" sz="1100" dirty="0"/>
                        <a:t>р</a:t>
                      </a:r>
                      <a:r>
                        <a:rPr lang="mn-MN" sz="1100" baseline="0" dirty="0"/>
                        <a:t> баг Хуурайд гүн өрмийн худаг</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a:t>25,000,000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25,000,000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502700244"/>
                  </a:ext>
                </a:extLst>
              </a:tr>
              <a:tr h="261800">
                <a:tc>
                  <a:txBody>
                    <a:bodyPr/>
                    <a:lstStyle/>
                    <a:p>
                      <a:pPr algn="ctr"/>
                      <a:r>
                        <a:rPr lang="mn-MN" sz="1100" dirty="0"/>
                        <a:t>2</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Гамшгаас хамгаалах эрсдлийг</a:t>
                      </a:r>
                      <a:r>
                        <a:rPr lang="mn-MN" sz="1100" baseline="0" dirty="0"/>
                        <a:t> бууруулах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dirty="0"/>
                        <a:t>10,000,000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2883978"/>
                  </a:ext>
                </a:extLst>
              </a:tr>
              <a:tr h="431200">
                <a:tc>
                  <a:txBody>
                    <a:bodyPr/>
                    <a:lstStyle/>
                    <a:p>
                      <a:pPr algn="ctr"/>
                      <a:r>
                        <a:rPr lang="mn-MN" sz="1100" dirty="0"/>
                        <a:t>3</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Малын эрүүл мэндийг хамгаалах,</a:t>
                      </a:r>
                      <a:r>
                        <a:rPr lang="mn-MN" sz="1100" baseline="0" dirty="0"/>
                        <a:t> үүлдэр угсааг сайжруулах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a:t>6,000,000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5,950,000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55205187"/>
                  </a:ext>
                </a:extLst>
              </a:tr>
              <a:tr h="351704">
                <a:tc>
                  <a:txBody>
                    <a:bodyPr/>
                    <a:lstStyle/>
                    <a:p>
                      <a:pPr algn="ctr"/>
                      <a:r>
                        <a:rPr lang="mn-MN" sz="1100" dirty="0"/>
                        <a:t>4</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Малын халдварт өвчнөөс урьдчилан</a:t>
                      </a:r>
                      <a:r>
                        <a:rPr lang="mn-MN" sz="1100" baseline="0" dirty="0"/>
                        <a:t> сэргийлэх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a:t>9,000,000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mn-MN" sz="1100" dirty="0">
                          <a:latin typeface="Arial" panose="020B0604020202020204" pitchFamily="34" charset="0"/>
                          <a:cs typeface="Arial" panose="020B0604020202020204" pitchFamily="34" charset="0"/>
                        </a:rPr>
                        <a:t>5,947,000.06</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23323232"/>
                  </a:ext>
                </a:extLst>
              </a:tr>
              <a:tr h="261800">
                <a:tc>
                  <a:txBody>
                    <a:bodyPr/>
                    <a:lstStyle/>
                    <a:p>
                      <a:pPr algn="ctr"/>
                      <a:r>
                        <a:rPr lang="mn-MN" sz="1100" dirty="0"/>
                        <a:t>5</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tc>
                  <a:txBody>
                    <a:bodyPr/>
                    <a:lstStyle/>
                    <a:p>
                      <a:pPr algn="ctr"/>
                      <a:r>
                        <a:rPr lang="mn-MN" sz="1100" dirty="0"/>
                        <a:t>Хортон</a:t>
                      </a:r>
                      <a:r>
                        <a:rPr lang="mn-MN" sz="1100" baseline="0" dirty="0"/>
                        <a:t> мэрэгчидтэй тэмцэх</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a:t>20,000,000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100" dirty="0">
                          <a:latin typeface="Arial" panose="020B0604020202020204" pitchFamily="34" charset="0"/>
                          <a:cs typeface="Arial" panose="020B0604020202020204" pitchFamily="34" charset="0"/>
                        </a:rPr>
                        <a:t>0</a:t>
                      </a: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60178289"/>
                  </a:ext>
                </a:extLst>
              </a:tr>
              <a:tr h="261800">
                <a:tc gridSpan="2">
                  <a:txBody>
                    <a:bodyPr/>
                    <a:lstStyle/>
                    <a:p>
                      <a:pPr algn="ctr"/>
                      <a:r>
                        <a:rPr lang="mn-MN" sz="1100" dirty="0">
                          <a:latin typeface="Arial" panose="020B0604020202020204" pitchFamily="34" charset="0"/>
                          <a:cs typeface="Arial" panose="020B0604020202020204" pitchFamily="34" charset="0"/>
                        </a:rPr>
                        <a:t>Дүн</a:t>
                      </a: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pPr algn="ctr"/>
                      <a:endParaRPr lang="en-US" sz="1100" dirty="0">
                        <a:latin typeface="Arial" panose="020B0604020202020204" pitchFamily="34" charset="0"/>
                        <a:cs typeface="Arial" panose="020B0604020202020204" pitchFamily="34" charset="0"/>
                      </a:endParaRPr>
                    </a:p>
                  </a:txBody>
                  <a:tcPr>
                    <a:lnL w="9525" cap="rnd" cmpd="sng" algn="ctr">
                      <a:noFill/>
                      <a:prstDash val="soli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gridSpan="2">
                  <a:txBody>
                    <a:bodyPr/>
                    <a:lstStyle/>
                    <a:p>
                      <a:pPr algn="ctr"/>
                      <a:r>
                        <a:rPr lang="mn-MN" sz="1100" dirty="0">
                          <a:latin typeface="Arial" panose="020B0604020202020204" pitchFamily="34" charset="0"/>
                          <a:cs typeface="Arial" panose="020B0604020202020204" pitchFamily="34" charset="0"/>
                        </a:rPr>
                        <a:t>260,407,300</a:t>
                      </a: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rnd" cmpd="sng" algn="ctr">
                      <a:noFill/>
                      <a:prstDash val="solid"/>
                    </a:lnT>
                    <a:lnB w="9525" cap="rnd" cmpd="sng" algn="ctr">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100" dirty="0">
                          <a:latin typeface="Arial" panose="020B0604020202020204" pitchFamily="34" charset="0"/>
                          <a:cs typeface="Arial" panose="020B0604020202020204" pitchFamily="34" charset="0"/>
                        </a:rPr>
                        <a:t>222,803,703.06</a:t>
                      </a:r>
                    </a:p>
                  </a:txBody>
                  <a:tcPr>
                    <a:lnL w="12700" cap="flat" cmpd="sng" algn="ctr">
                      <a:noFill/>
                      <a:prstDash val="solid"/>
                      <a:round/>
                      <a:headEnd type="none" w="med" len="med"/>
                      <a:tailEnd type="none" w="med" len="med"/>
                    </a:lnL>
                    <a:lnR w="9525" cap="rnd" cmpd="sng" algn="ctr">
                      <a:noFill/>
                      <a:prstDash val="solid"/>
                    </a:lnR>
                    <a:lnT w="9525" cap="rnd" cmpd="sng" algn="ctr">
                      <a:noFill/>
                      <a:prstDash val="solid"/>
                    </a:lnT>
                    <a:lnB w="9525"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59596394"/>
                  </a:ext>
                </a:extLst>
              </a:tr>
            </a:tbl>
          </a:graphicData>
        </a:graphic>
      </p:graphicFrame>
    </p:spTree>
    <p:extLst>
      <p:ext uri="{BB962C8B-B14F-4D97-AF65-F5344CB8AC3E}">
        <p14:creationId xmlns:p14="http://schemas.microsoft.com/office/powerpoint/2010/main" val="120111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56508"/>
            <a:ext cx="11053698" cy="1507067"/>
          </a:xfrm>
        </p:spPr>
        <p:txBody>
          <a:bodyPr>
            <a:normAutofit fontScale="90000"/>
          </a:bodyPr>
          <a:lstStyle/>
          <a:p>
            <a:pPr algn="ctr"/>
            <a:r>
              <a:rPr lang="mn-MN" sz="2200" dirty="0">
                <a:solidFill>
                  <a:schemeClr val="bg1"/>
                </a:solidFill>
                <a:latin typeface="Arial" panose="020B0604020202020204" pitchFamily="34" charset="0"/>
                <a:cs typeface="Arial" panose="020B0604020202020204" pitchFamily="34" charset="0"/>
              </a:rPr>
              <a:t>СУМЫН 1,2,3 4 ДҮГЭЭР БАГИЙН НУТАГ ДЭВСГЭРТ БЭЛЧЭЭРИЙН ХӨНӨӨЛТ МЭРЭГЧ                                         АМЬТАНТАЙ  МИКРОБИОЛОГИЙН АРГААР ТЭМЦЭХ  АЖЛЫГ 20 сая төгрөгөөр хийж гүйцэтгэсэн. “Шим” ХХк-аас 4.2 тн </a:t>
            </a:r>
            <a:r>
              <a:rPr lang="mn-MN" sz="2200" b="1" dirty="0">
                <a:solidFill>
                  <a:schemeClr val="bg1"/>
                </a:solidFill>
              </a:rPr>
              <a:t>бактержуулсан</a:t>
            </a:r>
            <a:r>
              <a:rPr lang="mn-MN" dirty="0"/>
              <a:t> </a:t>
            </a:r>
            <a:r>
              <a:rPr lang="mn-MN" sz="2200" dirty="0">
                <a:solidFill>
                  <a:schemeClr val="bg1"/>
                </a:solidFill>
                <a:latin typeface="Arial" panose="020B0604020202020204" pitchFamily="34" charset="0"/>
                <a:cs typeface="Arial" panose="020B0604020202020204" pitchFamily="34" charset="0"/>
              </a:rPr>
              <a:t>будааг худалдаж авсан.</a:t>
            </a:r>
            <a:br>
              <a:rPr lang="mn-MN"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6736" y="1578782"/>
            <a:ext cx="5697799" cy="26606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889" y="1578783"/>
            <a:ext cx="5912497" cy="26606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9201" y="3517899"/>
            <a:ext cx="2313993" cy="31056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9304" y="3517899"/>
            <a:ext cx="4140829" cy="3105622"/>
          </a:xfrm>
          <a:prstGeom prst="rect">
            <a:avLst/>
          </a:prstGeom>
        </p:spPr>
      </p:pic>
    </p:spTree>
    <p:extLst>
      <p:ext uri="{BB962C8B-B14F-4D97-AF65-F5344CB8AC3E}">
        <p14:creationId xmlns:p14="http://schemas.microsoft.com/office/powerpoint/2010/main" val="22608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45" y="223242"/>
            <a:ext cx="11128343" cy="1507067"/>
          </a:xfrm>
        </p:spPr>
        <p:txBody>
          <a:bodyPr>
            <a:normAutofit fontScale="90000"/>
          </a:bodyPr>
          <a:lstStyle/>
          <a:p>
            <a:pPr algn="ctr"/>
            <a:r>
              <a:rPr lang="mn-MN" sz="2000" b="1" dirty="0">
                <a:solidFill>
                  <a:schemeClr val="bg1"/>
                </a:solidFill>
                <a:latin typeface="Arial" panose="020B0604020202020204" pitchFamily="34" charset="0"/>
                <a:cs typeface="Arial" panose="020B0604020202020204" pitchFamily="34" charset="0"/>
              </a:rPr>
              <a:t>Малын гоц халдварт мялзан  өвчин, отор нүүдлээс ирэх замдаа байгалийн гамшигт өртсөн малчдын малын сэг зэмийг устгах ажлын шатахуун болон хяналтын постод ажилласан төрийн албан хаагчдын хоол хүнсэнд нийт 6,850,006 төгрөгийг зарцуулсан</a:t>
            </a:r>
            <a:br>
              <a:rPr lang="en-US" b="1" dirty="0">
                <a:latin typeface="Arial" panose="020B0604020202020204" pitchFamily="34" charset="0"/>
                <a:cs typeface="Arial" panose="020B0604020202020204" pitchFamily="34" charset="0"/>
              </a:rPr>
            </a:br>
            <a:endParaRPr lang="en-US"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1459" y="1730310"/>
            <a:ext cx="4819649" cy="331755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480" y="1730309"/>
            <a:ext cx="6082414" cy="3317552"/>
          </a:xfrm>
          <a:prstGeom prst="rect">
            <a:avLst/>
          </a:prstGeom>
        </p:spPr>
      </p:pic>
    </p:spTree>
    <p:extLst>
      <p:ext uri="{BB962C8B-B14F-4D97-AF65-F5344CB8AC3E}">
        <p14:creationId xmlns:p14="http://schemas.microsoft.com/office/powerpoint/2010/main" val="2945455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766" y="223936"/>
            <a:ext cx="8024327" cy="5770464"/>
          </a:xfrm>
        </p:spPr>
        <p:txBody>
          <a:bodyPr>
            <a:normAutofit/>
          </a:bodyPr>
          <a:lstStyle/>
          <a:p>
            <a:pPr algn="ctr"/>
            <a:r>
              <a:rPr lang="mn-MN" sz="4800" dirty="0">
                <a:solidFill>
                  <a:schemeClr val="bg1"/>
                </a:solidFill>
                <a:latin typeface="Arial" panose="020B0604020202020204" pitchFamily="34" charset="0"/>
                <a:cs typeface="Arial" panose="020B0604020202020204" pitchFamily="34" charset="0"/>
              </a:rPr>
              <a:t>Анхаарал хандуулсан баярлалаа</a:t>
            </a:r>
            <a:endParaRPr lang="en-US"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301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735" y="205478"/>
            <a:ext cx="10675450" cy="1507067"/>
          </a:xfrm>
        </p:spPr>
        <p:txBody>
          <a:bodyPr>
            <a:normAutofit fontScale="90000"/>
          </a:bodyPr>
          <a:lstStyle/>
          <a:p>
            <a:pPr algn="ctr"/>
            <a:r>
              <a:rPr lang="mn-MN" sz="2800" b="1" dirty="0">
                <a:solidFill>
                  <a:schemeClr val="bg1"/>
                </a:solidFill>
                <a:latin typeface="Arial" panose="020B0604020202020204" pitchFamily="34" charset="0"/>
                <a:cs typeface="Arial" panose="020B0604020202020204" pitchFamily="34" charset="0"/>
              </a:rPr>
              <a:t>сумын төвийн сиф кабел солих ажлыг “Анкер хаус” ХХК, ЭБЦТС ТӨК  нийт төсөвт өртөг 120,000,000 төгрөг, ОНХС-ын хөрөнгөөр 20,000,000 төгрөгөөр хийж гүйцэтгэв.</a:t>
            </a:r>
            <a:endParaRPr lang="en-US" sz="2800" b="1"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7348" t="10753" r="10132" b="20585"/>
          <a:stretch/>
        </p:blipFill>
        <p:spPr bwMode="auto">
          <a:xfrm>
            <a:off x="1503485" y="2175119"/>
            <a:ext cx="4106007" cy="3833446"/>
          </a:xfrm>
          <a:prstGeom prst="rect">
            <a:avLst/>
          </a:prstGeom>
          <a:noFill/>
          <a:ln>
            <a:noFill/>
          </a:ln>
        </p:spPr>
      </p:pic>
      <p:pic>
        <p:nvPicPr>
          <p:cNvPr id="5" name="Picture 4"/>
          <p:cNvPicPr/>
          <p:nvPr/>
        </p:nvPicPr>
        <p:blipFill rotWithShape="1">
          <a:blip r:embed="rId3">
            <a:extLst>
              <a:ext uri="{28A0092B-C50C-407E-A947-70E740481C1C}">
                <a14:useLocalDpi xmlns:a14="http://schemas.microsoft.com/office/drawing/2010/main" val="0"/>
              </a:ext>
            </a:extLst>
          </a:blip>
          <a:srcRect l="7628" t="11945" r="9020" b="13277"/>
          <a:stretch/>
        </p:blipFill>
        <p:spPr bwMode="auto">
          <a:xfrm>
            <a:off x="6554666" y="2175119"/>
            <a:ext cx="4387361" cy="3763107"/>
          </a:xfrm>
          <a:prstGeom prst="rect">
            <a:avLst/>
          </a:prstGeom>
          <a:noFill/>
          <a:ln>
            <a:noFill/>
          </a:ln>
        </p:spPr>
      </p:pic>
    </p:spTree>
    <p:extLst>
      <p:ext uri="{BB962C8B-B14F-4D97-AF65-F5344CB8AC3E}">
        <p14:creationId xmlns:p14="http://schemas.microsoft.com/office/powerpoint/2010/main" val="141917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rotWithShape="1">
          <a:blip r:embed="rId2">
            <a:extLst>
              <a:ext uri="{28A0092B-C50C-407E-A947-70E740481C1C}">
                <a14:useLocalDpi xmlns:a14="http://schemas.microsoft.com/office/drawing/2010/main" val="0"/>
              </a:ext>
            </a:extLst>
          </a:blip>
          <a:srcRect l="5854" t="11304" r="9686" b="31146"/>
          <a:stretch/>
        </p:blipFill>
        <p:spPr bwMode="auto">
          <a:xfrm>
            <a:off x="1158996" y="250582"/>
            <a:ext cx="4116388" cy="2998176"/>
          </a:xfrm>
          <a:prstGeom prst="rect">
            <a:avLst/>
          </a:prstGeom>
          <a:noFill/>
          <a:ln>
            <a:noFill/>
          </a:ln>
        </p:spPr>
      </p:pic>
      <p:pic>
        <p:nvPicPr>
          <p:cNvPr id="6" name="Picture 5"/>
          <p:cNvPicPr/>
          <p:nvPr/>
        </p:nvPicPr>
        <p:blipFill rotWithShape="1">
          <a:blip r:embed="rId2">
            <a:extLst>
              <a:ext uri="{28A0092B-C50C-407E-A947-70E740481C1C}">
                <a14:useLocalDpi xmlns:a14="http://schemas.microsoft.com/office/drawing/2010/main" val="0"/>
              </a:ext>
            </a:extLst>
          </a:blip>
          <a:srcRect l="7808" t="11709" r="9836" b="31823"/>
          <a:stretch/>
        </p:blipFill>
        <p:spPr bwMode="auto">
          <a:xfrm>
            <a:off x="6334857" y="250582"/>
            <a:ext cx="4273063" cy="3059722"/>
          </a:xfrm>
          <a:prstGeom prst="rect">
            <a:avLst/>
          </a:prstGeom>
          <a:noFill/>
          <a:ln>
            <a:noFill/>
          </a:ln>
        </p:spPr>
      </p:pic>
      <p:pic>
        <p:nvPicPr>
          <p:cNvPr id="7" name="Picture 6"/>
          <p:cNvPicPr/>
          <p:nvPr/>
        </p:nvPicPr>
        <p:blipFill rotWithShape="1">
          <a:blip r:embed="rId2">
            <a:extLst>
              <a:ext uri="{28A0092B-C50C-407E-A947-70E740481C1C}">
                <a14:useLocalDpi xmlns:a14="http://schemas.microsoft.com/office/drawing/2010/main" val="0"/>
              </a:ext>
            </a:extLst>
          </a:blip>
          <a:srcRect l="8683" t="11999" r="10842" b="32878"/>
          <a:stretch/>
        </p:blipFill>
        <p:spPr bwMode="auto">
          <a:xfrm>
            <a:off x="1161926" y="3376245"/>
            <a:ext cx="4113458" cy="3209193"/>
          </a:xfrm>
          <a:prstGeom prst="rect">
            <a:avLst/>
          </a:prstGeom>
          <a:noFill/>
          <a:ln>
            <a:noFill/>
          </a:ln>
        </p:spPr>
      </p:pic>
      <p:pic>
        <p:nvPicPr>
          <p:cNvPr id="8" name="Content Placeholder 4"/>
          <p:cNvPicPr>
            <a:picLocks/>
          </p:cNvPicPr>
          <p:nvPr/>
        </p:nvPicPr>
        <p:blipFill rotWithShape="1">
          <a:blip r:embed="rId3">
            <a:extLst>
              <a:ext uri="{28A0092B-C50C-407E-A947-70E740481C1C}">
                <a14:useLocalDpi xmlns:a14="http://schemas.microsoft.com/office/drawing/2010/main" val="0"/>
              </a:ext>
            </a:extLst>
          </a:blip>
          <a:srcRect l="8472" t="11802" r="10893" b="37439"/>
          <a:stretch/>
        </p:blipFill>
        <p:spPr bwMode="auto">
          <a:xfrm>
            <a:off x="6334857" y="3376245"/>
            <a:ext cx="4273063" cy="3138855"/>
          </a:xfrm>
          <a:prstGeom prst="rect">
            <a:avLst/>
          </a:prstGeom>
          <a:noFill/>
          <a:ln>
            <a:noFill/>
          </a:ln>
        </p:spPr>
      </p:pic>
    </p:spTree>
    <p:extLst>
      <p:ext uri="{BB962C8B-B14F-4D97-AF65-F5344CB8AC3E}">
        <p14:creationId xmlns:p14="http://schemas.microsoft.com/office/powerpoint/2010/main" val="2798607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rotWithShape="1">
          <a:blip r:embed="rId2">
            <a:extLst>
              <a:ext uri="{28A0092B-C50C-407E-A947-70E740481C1C}">
                <a14:useLocalDpi xmlns:a14="http://schemas.microsoft.com/office/drawing/2010/main" val="0"/>
              </a:ext>
            </a:extLst>
          </a:blip>
          <a:srcRect l="8764" t="12384" r="10601" b="33911"/>
          <a:stretch/>
        </p:blipFill>
        <p:spPr bwMode="auto">
          <a:xfrm>
            <a:off x="992736" y="798144"/>
            <a:ext cx="5178671" cy="5292969"/>
          </a:xfrm>
          <a:prstGeom prst="rect">
            <a:avLst/>
          </a:prstGeom>
          <a:noFill/>
          <a:ln>
            <a:noFill/>
          </a:ln>
        </p:spPr>
      </p:pic>
      <p:pic>
        <p:nvPicPr>
          <p:cNvPr id="6" name="Picture 5"/>
          <p:cNvPicPr/>
          <p:nvPr/>
        </p:nvPicPr>
        <p:blipFill rotWithShape="1">
          <a:blip r:embed="rId3">
            <a:extLst>
              <a:ext uri="{28A0092B-C50C-407E-A947-70E740481C1C}">
                <a14:useLocalDpi xmlns:a14="http://schemas.microsoft.com/office/drawing/2010/main" val="0"/>
              </a:ext>
            </a:extLst>
          </a:blip>
          <a:srcRect l="9205" t="12231" r="12540" b="25963"/>
          <a:stretch/>
        </p:blipFill>
        <p:spPr bwMode="auto">
          <a:xfrm>
            <a:off x="6515100" y="798145"/>
            <a:ext cx="5205046" cy="5292969"/>
          </a:xfrm>
          <a:prstGeom prst="rect">
            <a:avLst/>
          </a:prstGeom>
          <a:noFill/>
          <a:ln>
            <a:noFill/>
          </a:ln>
        </p:spPr>
      </p:pic>
    </p:spTree>
    <p:extLst>
      <p:ext uri="{BB962C8B-B14F-4D97-AF65-F5344CB8AC3E}">
        <p14:creationId xmlns:p14="http://schemas.microsoft.com/office/powerpoint/2010/main" val="1489174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902" y="395654"/>
            <a:ext cx="3724123" cy="496549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963" y="395654"/>
            <a:ext cx="3724125" cy="49654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026" y="395654"/>
            <a:ext cx="3724124" cy="4965498"/>
          </a:xfrm>
          <a:prstGeom prst="rect">
            <a:avLst/>
          </a:prstGeom>
        </p:spPr>
      </p:pic>
    </p:spTree>
    <p:extLst>
      <p:ext uri="{BB962C8B-B14F-4D97-AF65-F5344CB8AC3E}">
        <p14:creationId xmlns:p14="http://schemas.microsoft.com/office/powerpoint/2010/main" val="86768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826" y="513873"/>
            <a:ext cx="3545244" cy="472699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798" y="513873"/>
            <a:ext cx="3545244" cy="47269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576" y="513873"/>
            <a:ext cx="3545244" cy="4726992"/>
          </a:xfrm>
          <a:prstGeom prst="rect">
            <a:avLst/>
          </a:prstGeom>
        </p:spPr>
      </p:pic>
    </p:spTree>
    <p:extLst>
      <p:ext uri="{BB962C8B-B14F-4D97-AF65-F5344CB8AC3E}">
        <p14:creationId xmlns:p14="http://schemas.microsoft.com/office/powerpoint/2010/main" val="184153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89" y="275817"/>
            <a:ext cx="10904050" cy="1218876"/>
          </a:xfrm>
        </p:spPr>
        <p:txBody>
          <a:bodyPr>
            <a:normAutofit fontScale="90000"/>
          </a:bodyPr>
          <a:lstStyle/>
          <a:p>
            <a:pPr algn="ctr"/>
            <a:r>
              <a:rPr lang="mn-MN" sz="2400" dirty="0">
                <a:solidFill>
                  <a:schemeClr val="bg1"/>
                </a:solidFill>
                <a:latin typeface="Arial" panose="020B0604020202020204" pitchFamily="34" charset="0"/>
                <a:cs typeface="Arial" panose="020B0604020202020204" pitchFamily="34" charset="0"/>
              </a:rPr>
              <a:t>Төрийн албан хаагчдын нийгмийн баталгааг хангах зорилгоор 8 айлын орон сууцнаас 2 орон сууцыг нийт 39,900,000 төгрөгөөр худалдаж авч 10,000,000төгрөгөөр засварласан.</a:t>
            </a:r>
            <a:endParaRPr lang="en-US" sz="24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822" y="1469293"/>
            <a:ext cx="3091652" cy="3640137"/>
          </a:xfrm>
          <a:prstGeom prst="rect">
            <a:avLst/>
          </a:prstGeom>
        </p:spPr>
      </p:pic>
      <p:sp>
        <p:nvSpPr>
          <p:cNvPr id="3" name="Rectangle 2"/>
          <p:cNvSpPr/>
          <p:nvPr/>
        </p:nvSpPr>
        <p:spPr>
          <a:xfrm>
            <a:off x="2226906" y="5578447"/>
            <a:ext cx="6096000" cy="646331"/>
          </a:xfrm>
          <a:prstGeom prst="rect">
            <a:avLst/>
          </a:prstGeom>
        </p:spPr>
        <p:txBody>
          <a:bodyPr>
            <a:spAutoFit/>
          </a:bodyPr>
          <a:lstStyle/>
          <a:p>
            <a:r>
              <a:rPr lang="mn-MN" dirty="0">
                <a:latin typeface="Arial" panose="020B0604020202020204" pitchFamily="34" charset="0"/>
                <a:cs typeface="Arial" panose="020B0604020202020204" pitchFamily="34" charset="0"/>
              </a:rPr>
              <a:t>Иргэн Ц.Алтангэрэл 74 м2, Д.Жамбалсүрэн 67 м2  5 өрөө гал тогоо бүхий байрыг худалдаж авсан.</a:t>
            </a:r>
            <a:endParaRPr lang="en-US" dirty="0">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id="{EB8532AD-F4A8-541D-E366-98B73CE9CA8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88526" y="1494693"/>
            <a:ext cx="2711053" cy="3614738"/>
          </a:xfrm>
        </p:spPr>
      </p:pic>
      <p:pic>
        <p:nvPicPr>
          <p:cNvPr id="11" name="Picture 10">
            <a:extLst>
              <a:ext uri="{FF2B5EF4-FFF2-40B4-BE49-F238E27FC236}">
                <a16:creationId xmlns:a16="http://schemas.microsoft.com/office/drawing/2014/main" id="{C0DFF95E-041F-0B3A-3A78-6AA0ABC19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579" y="1494693"/>
            <a:ext cx="2711053" cy="3614737"/>
          </a:xfrm>
          <a:prstGeom prst="rect">
            <a:avLst/>
          </a:prstGeom>
        </p:spPr>
      </p:pic>
      <p:pic>
        <p:nvPicPr>
          <p:cNvPr id="13" name="Picture 12">
            <a:extLst>
              <a:ext uri="{FF2B5EF4-FFF2-40B4-BE49-F238E27FC236}">
                <a16:creationId xmlns:a16="http://schemas.microsoft.com/office/drawing/2014/main" id="{01EC447F-9EA7-17AC-7732-0374F39C8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4015" y="1469292"/>
            <a:ext cx="2612944" cy="3640138"/>
          </a:xfrm>
          <a:prstGeom prst="rect">
            <a:avLst/>
          </a:prstGeom>
        </p:spPr>
      </p:pic>
    </p:spTree>
    <p:extLst>
      <p:ext uri="{BB962C8B-B14F-4D97-AF65-F5344CB8AC3E}">
        <p14:creationId xmlns:p14="http://schemas.microsoft.com/office/powerpoint/2010/main" val="3427882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 y="2063422"/>
            <a:ext cx="3502921" cy="855623"/>
          </a:xfrm>
        </p:spPr>
        <p:txBody>
          <a:bodyPr>
            <a:normAutofit fontScale="90000"/>
          </a:bodyPr>
          <a:lstStyle/>
          <a:p>
            <a:pPr algn="just"/>
            <a:r>
              <a:rPr lang="mn-MN" sz="2000" dirty="0">
                <a:solidFill>
                  <a:schemeClr val="bg1"/>
                </a:solidFill>
                <a:latin typeface="Arial" panose="020B0604020202020204" pitchFamily="34" charset="0"/>
                <a:cs typeface="Arial" panose="020B0604020202020204" pitchFamily="34" charset="0"/>
              </a:rPr>
              <a:t>Багийн хөгжлийн төвийн засварын ажлыг </a:t>
            </a:r>
            <a:r>
              <a:rPr lang="mn-MN" sz="2000" b="1" dirty="0">
                <a:solidFill>
                  <a:schemeClr val="bg1"/>
                </a:solidFill>
                <a:latin typeface="Arial" panose="020B0604020202020204" pitchFamily="34" charset="0"/>
                <a:cs typeface="Arial" panose="020B0604020202020204" pitchFamily="34" charset="0"/>
              </a:rPr>
              <a:t>“виматек”</a:t>
            </a:r>
            <a:r>
              <a:rPr lang="mn-MN" sz="2000" dirty="0">
                <a:solidFill>
                  <a:schemeClr val="bg1"/>
                </a:solidFill>
                <a:latin typeface="Arial" panose="020B0604020202020204" pitchFamily="34" charset="0"/>
                <a:cs typeface="Arial" panose="020B0604020202020204" pitchFamily="34" charset="0"/>
              </a:rPr>
              <a:t> ххк тендерт шалгарч нийт 62</a:t>
            </a:r>
            <a:r>
              <a:rPr lang="en-US" sz="2000" dirty="0">
                <a:solidFill>
                  <a:schemeClr val="bg1"/>
                </a:solidFill>
                <a:latin typeface="Arial" panose="020B0604020202020204" pitchFamily="34" charset="0"/>
                <a:cs typeface="Arial" panose="020B0604020202020204" pitchFamily="34" charset="0"/>
              </a:rPr>
              <a:t>.518</a:t>
            </a:r>
            <a:r>
              <a:rPr lang="mn-MN" sz="2000" dirty="0">
                <a:solidFill>
                  <a:schemeClr val="bg1"/>
                </a:solidFill>
                <a:latin typeface="Arial" panose="020B0604020202020204" pitchFamily="34" charset="0"/>
                <a:cs typeface="Arial" panose="020B0604020202020204" pitchFamily="34" charset="0"/>
              </a:rPr>
              <a:t> сая төгрөгөөр хийж гүйцэтгэсэн</a:t>
            </a:r>
            <a:br>
              <a:rPr lang="mn-MN" sz="2000" dirty="0">
                <a:solidFill>
                  <a:schemeClr val="bg1"/>
                </a:solidFill>
                <a:latin typeface="Arial" panose="020B0604020202020204" pitchFamily="34" charset="0"/>
                <a:cs typeface="Arial" panose="020B0604020202020204" pitchFamily="34" charset="0"/>
              </a:rPr>
            </a:br>
            <a:br>
              <a:rPr lang="mn-MN" sz="2000" dirty="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4713" y="3351456"/>
            <a:ext cx="3807883" cy="285591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6643" y="3351456"/>
            <a:ext cx="3685357" cy="27640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7357" y="342899"/>
            <a:ext cx="3754643" cy="28159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3993" y="342899"/>
            <a:ext cx="3804465" cy="2853349"/>
          </a:xfrm>
          <a:prstGeom prst="rect">
            <a:avLst/>
          </a:prstGeom>
        </p:spPr>
      </p:pic>
    </p:spTree>
    <p:extLst>
      <p:ext uri="{BB962C8B-B14F-4D97-AF65-F5344CB8AC3E}">
        <p14:creationId xmlns:p14="http://schemas.microsoft.com/office/powerpoint/2010/main" val="936758089"/>
      </p:ext>
    </p:extLst>
  </p:cSld>
  <p:clrMapOvr>
    <a:masterClrMapping/>
  </p:clrMapOvr>
</p:sld>
</file>

<file path=ppt/theme/theme1.xml><?xml version="1.0" encoding="utf-8"?>
<a:theme xmlns:a="http://schemas.openxmlformats.org/drawingml/2006/main" name="Slic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683</TotalTime>
  <Words>603</Words>
  <Application>Microsoft Office PowerPoint</Application>
  <PresentationFormat>Widescreen</PresentationFormat>
  <Paragraphs>93</Paragraphs>
  <Slides>22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Times New Roman</vt:lpstr>
      <vt:lpstr>Wingdings 3</vt:lpstr>
      <vt:lpstr>Slice</vt:lpstr>
      <vt:lpstr>        </vt:lpstr>
      <vt:lpstr>Сумын 2023 оны орон нутгийн хөгжлийн сангийн хөрөнгөөр хийгдсэн ажлын гүйцэтгэл, зарцуулалт </vt:lpstr>
      <vt:lpstr>сумын төвийн сиф кабел солих ажлыг “Анкер хаус” ХХК, ЭБЦТС ТӨК  нийт төсөвт өртөг 120,000,000 төгрөг, ОНХС-ын хөрөнгөөр 20,000,000 төгрөгөөр хийж гүйцэтгэв.</vt:lpstr>
      <vt:lpstr>PowerPoint Presentation</vt:lpstr>
      <vt:lpstr>PowerPoint Presentation</vt:lpstr>
      <vt:lpstr>PowerPoint Presentation</vt:lpstr>
      <vt:lpstr>PowerPoint Presentation</vt:lpstr>
      <vt:lpstr>Төрийн албан хаагчдын нийгмийн баталгааг хангах зорилгоор 8 айлын орон сууцнаас 2 орон сууцыг нийт 39,900,000 төгрөгөөр худалдаж авч 10,000,000төгрөгөөр засварласан.</vt:lpstr>
      <vt:lpstr>Багийн хөгжлийн төвийн засварын ажлыг “виматек” ххк тендерт шалгарч нийт 62.518 сая төгрөгөөр хийж гүйцэтгэсэн  </vt:lpstr>
      <vt:lpstr>Зураг төсвийн дагуу засварлах.</vt:lpstr>
      <vt:lpstr>Багийн төвийн дотоод тохижилт /ширээ сандал/ ажлыг “Борхын цагаан овоо” ХХК 10,000,000 төгрөгөөр хийж гүйцэтгэв.</vt:lpstr>
      <vt:lpstr>Яргайт 3 дугаар багийн төв орох зам засах  ажлыг “Илч кассандра ХХК ” 10,000,000 төгрөгөөр хийж гүйцэтгэв.</vt:lpstr>
      <vt:lpstr>ЕБС-ийн гадна талыг хайсжуулах  ажлыг “Илч кассандра”ххк 13,800,000 төгрөгөөр хийж гүйцэтгэв.</vt:lpstr>
      <vt:lpstr>Зураг төсөв нийт 1,560,000 сая төгрөгөөр зураг төсөв хийгдсэн. Багийн хөгжлийн төв 65 хүүхдийн дотуур байрны засварын зураг гүйцэтгэгч: Х.тэмүүжин </vt:lpstr>
      <vt:lpstr>3-р баг Сүүл толгойд худгийн цооног гаргах ажлыг “Баянговь ус” ххк 14 сая төгрөгөөр хийж гүйцэтгэв.</vt:lpstr>
      <vt:lpstr>1 дүгээр баг жороод инженерийн хийцтэй гүн өрмийн худаг гаргах ажлыг “Баянговь ус” ХХК  4,038,500 төгрөгөөр хийж гүйцэтгэв.</vt:lpstr>
      <vt:lpstr>1 дүгээр баг хуурайд гүн өрмийн худаг гаргах ажлыг “Баянговь ус” ХХК 25,000,000 төгрөгөөр хийж гүйцэтгэв./Малын хөлийн татвараас/</vt:lpstr>
      <vt:lpstr>Малын эрүүл мэндийг хамгаалах, чанарыг сайжруулах 6,000,000 төгрөг   Дархан хотод байрлах монголын удмын сангийн төвтэй хамтарч Сүхбаатар аймгийн удмын сангаас “үзэмчин” үүлдрийн 14 хуцыг 1 бүрийн үнэ 400 мянган төгрөг нийт 5,600,000 төгрөг худалдан авав.  350,000 төгрөгөөр жин худалдаж авав.</vt:lpstr>
      <vt:lpstr>PowerPoint Presentation</vt:lpstr>
      <vt:lpstr>СУМЫН 1,2,3 4 ДҮГЭЭР БАГИЙН НУТАГ ДЭВСГЭРТ БЭЛЧЭЭРИЙН ХӨНӨӨЛТ МЭРЭГЧ                                         АМЬТАНТАЙ  МИКРОБИОЛОГИЙН АРГААР ТЭМЦЭХ  АЖЛЫГ 20 сая төгрөгөөр хийж гүйцэтгэсэн. “Шим” ХХк-аас 4.2 тн бактержуулсан будааг худалдаж авсан. </vt:lpstr>
      <vt:lpstr>Малын гоц халдварт мялзан  өвчин, отор нүүдлээс ирэх замдаа байгалийн гамшигт өртсөн малчдын малын сэг зэмийг устгах ажлын шатахуун болон хяналтын постод ажилласан төрийн албан хаагчдын хоол хүнсэнд нийт 6,850,006 төгрөгийг зарцуулсан </vt:lpstr>
      <vt:lpstr>Анхаарал хандуулсан баярлалаа</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2022-2023 оны улсын болон ОНХС-ийн хөрөнгө оруулалтаар хийгдсэн ажил түүний хэрэгжилт, явцын тухай.</dc:title>
  <dc:creator>user</dc:creator>
  <cp:lastModifiedBy>pc</cp:lastModifiedBy>
  <cp:revision>42</cp:revision>
  <dcterms:created xsi:type="dcterms:W3CDTF">2023-09-28T02:20:24Z</dcterms:created>
  <dcterms:modified xsi:type="dcterms:W3CDTF">2024-01-04T07:48:43Z</dcterms:modified>
</cp:coreProperties>
</file>